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14.svg" ContentType="image/svg+xml"/>
  <Override PartName="/ppt/media/image2.svg" ContentType="image/svg+xml"/>
  <Override PartName="/ppt/media/image24.svg" ContentType="image/svg+xml"/>
  <Override PartName="/ppt/media/image27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League Spartan" panose="00000800000000000000"/>
      <p:bold r:id="rId18"/>
    </p:embeddedFont>
    <p:embeddedFont>
      <p:font typeface="Chewy" panose="02000000000000000000"/>
      <p:regular r:id="rId19"/>
    </p:embeddedFont>
    <p:embeddedFont>
      <p:font typeface="Montserrat Semi-Bold" panose="0000070000000000000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7" d="100"/>
          <a:sy n="57" d="100"/>
        </p:scale>
        <p:origin x="552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jpe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12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48874" y="6704687"/>
            <a:ext cx="5107226" cy="5107226"/>
          </a:xfrm>
          <a:custGeom>
            <a:avLst/>
            <a:gdLst/>
            <a:ahLst/>
            <a:cxnLst/>
            <a:rect l="l" t="t" r="r" b="b"/>
            <a:pathLst>
              <a:path w="5107226" h="5107226">
                <a:moveTo>
                  <a:pt x="0" y="0"/>
                </a:moveTo>
                <a:lnTo>
                  <a:pt x="5107226" y="0"/>
                </a:lnTo>
                <a:lnTo>
                  <a:pt x="5107226" y="5107226"/>
                </a:lnTo>
                <a:lnTo>
                  <a:pt x="0" y="51072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2479551" y="-116945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950096" y="1350852"/>
            <a:ext cx="6788052" cy="6788052"/>
          </a:xfrm>
          <a:custGeom>
            <a:avLst/>
            <a:gdLst/>
            <a:ahLst/>
            <a:cxnLst/>
            <a:rect l="l" t="t" r="r" b="b"/>
            <a:pathLst>
              <a:path w="6788052" h="6788052">
                <a:moveTo>
                  <a:pt x="0" y="0"/>
                </a:moveTo>
                <a:lnTo>
                  <a:pt x="6788052" y="0"/>
                </a:lnTo>
                <a:lnTo>
                  <a:pt x="6788052" y="6788052"/>
                </a:lnTo>
                <a:lnTo>
                  <a:pt x="0" y="6788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 rot="2700000">
            <a:off x="1244078" y="-11576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00000">
            <a:off x="6608952" y="7178508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569304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00000">
            <a:off x="58072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293432" y="2074973"/>
            <a:ext cx="896427" cy="8964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 rot="906338">
            <a:off x="1795740" y="2172534"/>
            <a:ext cx="5268083" cy="5289055"/>
          </a:xfrm>
          <a:custGeom>
            <a:avLst/>
            <a:gdLst/>
            <a:ahLst/>
            <a:cxnLst/>
            <a:rect l="l" t="t" r="r" b="b"/>
            <a:pathLst>
              <a:path w="5268083" h="5289055">
                <a:moveTo>
                  <a:pt x="0" y="0"/>
                </a:moveTo>
                <a:lnTo>
                  <a:pt x="5268083" y="0"/>
                </a:lnTo>
                <a:lnTo>
                  <a:pt x="5268083" y="5289055"/>
                </a:lnTo>
                <a:lnTo>
                  <a:pt x="0" y="5289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33" b="-9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857797" y="7352505"/>
            <a:ext cx="5345162" cy="6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5"/>
              </a:lnSpc>
              <a:spcBef>
                <a:spcPct val="0"/>
              </a:spcBef>
            </a:pPr>
            <a:r>
              <a:rPr lang="en-US" sz="3730" spc="458">
                <a:solidFill>
                  <a:srgbClr val="4F826F"/>
                </a:solidFill>
                <a:latin typeface="League Spartan" panose="00000800000000000000"/>
              </a:rPr>
              <a:t>2021HYSE13</a:t>
            </a:r>
            <a:endParaRPr lang="en-US" sz="3730" spc="458">
              <a:solidFill>
                <a:srgbClr val="4F826F"/>
              </a:solidFill>
              <a:latin typeface="League Spartan" panose="00000800000000000000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149777" y="2971400"/>
            <a:ext cx="9052902" cy="3743975"/>
            <a:chOff x="0" y="0"/>
            <a:chExt cx="12070536" cy="49919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76225"/>
              <a:ext cx="12070536" cy="2833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75"/>
                </a:lnSpc>
              </a:pPr>
              <a:r>
                <a:rPr lang="en-US" sz="15330" spc="459">
                  <a:solidFill>
                    <a:srgbClr val="000000"/>
                  </a:solidFill>
                  <a:latin typeface="Chewy" panose="02000000000000000000"/>
                </a:rPr>
                <a:t>WEEKIE</a:t>
              </a:r>
              <a:endParaRPr lang="en-US" sz="15330" spc="459">
                <a:solidFill>
                  <a:srgbClr val="000000"/>
                </a:solidFill>
                <a:latin typeface="Chewy" panose="020000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523156"/>
              <a:ext cx="12070536" cy="1468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5"/>
                </a:lnSpc>
              </a:pPr>
              <a:r>
                <a:rPr lang="en-US" sz="3405" spc="620">
                  <a:solidFill>
                    <a:srgbClr val="000000"/>
                  </a:solidFill>
                  <a:latin typeface="League Spartan" panose="00000800000000000000"/>
                </a:rPr>
                <a:t>SUPERCHARGE YOUR TIME MANAGEMENT</a:t>
              </a:r>
              <a:endParaRPr lang="en-US" sz="3405" spc="620">
                <a:solidFill>
                  <a:srgbClr val="000000"/>
                </a:solidFill>
                <a:latin typeface="League Spartan" panose="0000080000000000000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175246" y="446850"/>
            <a:ext cx="5358388" cy="49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3365">
                <a:solidFill>
                  <a:srgbClr val="000000"/>
                </a:solidFill>
                <a:latin typeface="Playlist Script"/>
              </a:rPr>
              <a:t>Supercharge your time management</a:t>
            </a:r>
            <a:endParaRPr lang="en-US" sz="3365">
              <a:solidFill>
                <a:srgbClr val="000000"/>
              </a:solidFill>
              <a:latin typeface="Playlist Scrip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0880" y="2822175"/>
            <a:ext cx="8114184" cy="3601838"/>
            <a:chOff x="0" y="0"/>
            <a:chExt cx="2137069" cy="9486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7069" cy="948632"/>
            </a:xfrm>
            <a:custGeom>
              <a:avLst/>
              <a:gdLst/>
              <a:ahLst/>
              <a:cxnLst/>
              <a:rect l="l" t="t" r="r" b="b"/>
              <a:pathLst>
                <a:path w="2137069" h="948632">
                  <a:moveTo>
                    <a:pt x="28624" y="0"/>
                  </a:moveTo>
                  <a:lnTo>
                    <a:pt x="2108446" y="0"/>
                  </a:lnTo>
                  <a:cubicBezTo>
                    <a:pt x="2124254" y="0"/>
                    <a:pt x="2137069" y="12815"/>
                    <a:pt x="2137069" y="28624"/>
                  </a:cubicBezTo>
                  <a:lnTo>
                    <a:pt x="2137069" y="920009"/>
                  </a:lnTo>
                  <a:cubicBezTo>
                    <a:pt x="2137069" y="927600"/>
                    <a:pt x="2134053" y="934881"/>
                    <a:pt x="2128686" y="940249"/>
                  </a:cubicBezTo>
                  <a:cubicBezTo>
                    <a:pt x="2123317" y="945617"/>
                    <a:pt x="2116037" y="948632"/>
                    <a:pt x="2108446" y="948632"/>
                  </a:cubicBezTo>
                  <a:lnTo>
                    <a:pt x="28624" y="948632"/>
                  </a:lnTo>
                  <a:cubicBezTo>
                    <a:pt x="21032" y="948632"/>
                    <a:pt x="13752" y="945617"/>
                    <a:pt x="8384" y="940249"/>
                  </a:cubicBezTo>
                  <a:cubicBezTo>
                    <a:pt x="3016" y="934881"/>
                    <a:pt x="0" y="927600"/>
                    <a:pt x="0" y="920009"/>
                  </a:cubicBezTo>
                  <a:lnTo>
                    <a:pt x="0" y="28624"/>
                  </a:lnTo>
                  <a:cubicBezTo>
                    <a:pt x="0" y="21032"/>
                    <a:pt x="3016" y="13752"/>
                    <a:pt x="8384" y="8384"/>
                  </a:cubicBezTo>
                  <a:cubicBezTo>
                    <a:pt x="13752" y="3016"/>
                    <a:pt x="21032" y="0"/>
                    <a:pt x="28624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137069" cy="996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07973" y="6708382"/>
            <a:ext cx="9393415" cy="2702318"/>
            <a:chOff x="0" y="0"/>
            <a:chExt cx="2473986" cy="7974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3986" cy="797496"/>
            </a:xfrm>
            <a:custGeom>
              <a:avLst/>
              <a:gdLst/>
              <a:ahLst/>
              <a:cxnLst/>
              <a:rect l="l" t="t" r="r" b="b"/>
              <a:pathLst>
                <a:path w="2473986" h="797496">
                  <a:moveTo>
                    <a:pt x="24726" y="0"/>
                  </a:moveTo>
                  <a:lnTo>
                    <a:pt x="2449260" y="0"/>
                  </a:lnTo>
                  <a:cubicBezTo>
                    <a:pt x="2462916" y="0"/>
                    <a:pt x="2473986" y="11070"/>
                    <a:pt x="2473986" y="24726"/>
                  </a:cubicBezTo>
                  <a:lnTo>
                    <a:pt x="2473986" y="772771"/>
                  </a:lnTo>
                  <a:cubicBezTo>
                    <a:pt x="2473986" y="786426"/>
                    <a:pt x="2462916" y="797496"/>
                    <a:pt x="2449260" y="797496"/>
                  </a:cubicBezTo>
                  <a:lnTo>
                    <a:pt x="24726" y="797496"/>
                  </a:lnTo>
                  <a:cubicBezTo>
                    <a:pt x="11070" y="797496"/>
                    <a:pt x="0" y="786426"/>
                    <a:pt x="0" y="772771"/>
                  </a:cubicBezTo>
                  <a:lnTo>
                    <a:pt x="0" y="24726"/>
                  </a:lnTo>
                  <a:cubicBezTo>
                    <a:pt x="0" y="11070"/>
                    <a:pt x="11070" y="0"/>
                    <a:pt x="24726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73986" cy="845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72109" y="3135604"/>
            <a:ext cx="6469596" cy="2874267"/>
            <a:chOff x="0" y="0"/>
            <a:chExt cx="1703927" cy="7570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3927" cy="757009"/>
            </a:xfrm>
            <a:custGeom>
              <a:avLst/>
              <a:gdLst/>
              <a:ahLst/>
              <a:cxnLst/>
              <a:rect l="l" t="t" r="r" b="b"/>
              <a:pathLst>
                <a:path w="1703927" h="757009">
                  <a:moveTo>
                    <a:pt x="35900" y="0"/>
                  </a:moveTo>
                  <a:lnTo>
                    <a:pt x="1668027" y="0"/>
                  </a:lnTo>
                  <a:cubicBezTo>
                    <a:pt x="1677548" y="0"/>
                    <a:pt x="1686679" y="3782"/>
                    <a:pt x="1693412" y="10515"/>
                  </a:cubicBezTo>
                  <a:cubicBezTo>
                    <a:pt x="1700144" y="17247"/>
                    <a:pt x="1703927" y="26379"/>
                    <a:pt x="1703927" y="35900"/>
                  </a:cubicBezTo>
                  <a:lnTo>
                    <a:pt x="1703927" y="721109"/>
                  </a:lnTo>
                  <a:cubicBezTo>
                    <a:pt x="1703927" y="730630"/>
                    <a:pt x="1700144" y="739761"/>
                    <a:pt x="1693412" y="746494"/>
                  </a:cubicBezTo>
                  <a:cubicBezTo>
                    <a:pt x="1686679" y="753226"/>
                    <a:pt x="1677548" y="757009"/>
                    <a:pt x="1668027" y="757009"/>
                  </a:cubicBezTo>
                  <a:lnTo>
                    <a:pt x="35900" y="757009"/>
                  </a:lnTo>
                  <a:cubicBezTo>
                    <a:pt x="26379" y="757009"/>
                    <a:pt x="17247" y="753226"/>
                    <a:pt x="10515" y="746494"/>
                  </a:cubicBezTo>
                  <a:cubicBezTo>
                    <a:pt x="3782" y="739761"/>
                    <a:pt x="0" y="730630"/>
                    <a:pt x="0" y="721109"/>
                  </a:cubicBezTo>
                  <a:lnTo>
                    <a:pt x="0" y="35900"/>
                  </a:lnTo>
                  <a:cubicBezTo>
                    <a:pt x="0" y="26379"/>
                    <a:pt x="3782" y="17247"/>
                    <a:pt x="10515" y="10515"/>
                  </a:cubicBezTo>
                  <a:cubicBezTo>
                    <a:pt x="17247" y="3782"/>
                    <a:pt x="26379" y="0"/>
                    <a:pt x="359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03927" cy="8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21" name="Freeform 21"/>
          <p:cNvSpPr/>
          <p:nvPr/>
        </p:nvSpPr>
        <p:spPr>
          <a:xfrm rot="570998">
            <a:off x="15630470" y="-42560"/>
            <a:ext cx="2022470" cy="2665529"/>
          </a:xfrm>
          <a:custGeom>
            <a:avLst/>
            <a:gdLst/>
            <a:ahLst/>
            <a:cxnLst/>
            <a:rect l="l" t="t" r="r" b="b"/>
            <a:pathLst>
              <a:path w="2022470" h="2665529">
                <a:moveTo>
                  <a:pt x="0" y="0"/>
                </a:moveTo>
                <a:lnTo>
                  <a:pt x="2022471" y="0"/>
                </a:lnTo>
                <a:lnTo>
                  <a:pt x="2022471" y="2665529"/>
                </a:lnTo>
                <a:lnTo>
                  <a:pt x="0" y="2665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6960332"/>
            <a:ext cx="4184488" cy="3326668"/>
          </a:xfrm>
          <a:custGeom>
            <a:avLst/>
            <a:gdLst/>
            <a:ahLst/>
            <a:cxnLst/>
            <a:rect l="l" t="t" r="r" b="b"/>
            <a:pathLst>
              <a:path w="4184488" h="3326668">
                <a:moveTo>
                  <a:pt x="0" y="0"/>
                </a:moveTo>
                <a:lnTo>
                  <a:pt x="4184488" y="0"/>
                </a:lnTo>
                <a:lnTo>
                  <a:pt x="4184488" y="3326668"/>
                </a:lnTo>
                <a:lnTo>
                  <a:pt x="0" y="3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170653" y="168819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三、用户与功能需求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95982" y="737743"/>
            <a:ext cx="11256654" cy="26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0"/>
              </a:lnSpc>
            </a:pPr>
            <a:endParaRPr dirty="0"/>
          </a:p>
          <a:p>
            <a:pPr algn="just">
              <a:lnSpc>
                <a:spcPts val="2090"/>
              </a:lnSpc>
            </a:pPr>
            <a:endParaRPr dirty="0"/>
          </a:p>
          <a:p>
            <a:pPr algn="just">
              <a:lnSpc>
                <a:spcPts val="2610"/>
              </a:lnSpc>
            </a:pPr>
            <a:r>
              <a:rPr lang="en-US" sz="1450" spc="58" dirty="0">
                <a:solidFill>
                  <a:srgbClr val="040404"/>
                </a:solidFill>
                <a:latin typeface="Montserrat Semi-Bold" panose="00000700000000000000"/>
              </a:rPr>
              <a:t>      </a:t>
            </a:r>
            <a:endParaRPr lang="en-US" sz="1450" spc="58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6210"/>
              </a:lnSpc>
            </a:pPr>
            <a:r>
              <a:rPr lang="en-US" sz="3450" spc="138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     </a:t>
            </a:r>
            <a:r>
              <a:rPr lang="en-US" sz="3450" b="1" spc="138" dirty="0" err="1">
                <a:solidFill>
                  <a:srgbClr val="040404"/>
                </a:solidFill>
                <a:latin typeface="+mn-ea"/>
              </a:rPr>
              <a:t>针对不同种类的用户，我们作出了不同的需求分析</a:t>
            </a:r>
            <a:r>
              <a:rPr lang="en-US" sz="3450" spc="138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：</a:t>
            </a:r>
            <a:endParaRPr lang="en-US" sz="3450" spc="138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2090"/>
              </a:lnSpc>
            </a:pPr>
            <a:endParaRPr lang="en-US" sz="3450" spc="138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2090"/>
              </a:lnSpc>
            </a:pPr>
            <a:endParaRPr lang="en-US" sz="3450" spc="138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2090"/>
              </a:lnSpc>
            </a:pPr>
            <a:endParaRPr lang="en-US" sz="3450" spc="138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2090"/>
              </a:lnSpc>
            </a:pPr>
            <a:endParaRPr lang="en-US" sz="3450" spc="138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17548" y="1979945"/>
            <a:ext cx="7426452" cy="45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endParaRPr dirty="0"/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040404"/>
                </a:solidFill>
                <a:latin typeface="字由点字简宋" panose="00020600040101010101" charset="-122"/>
              </a:rPr>
              <a:t>  </a:t>
            </a:r>
            <a:endParaRPr lang="en-US" sz="2900" dirty="0">
              <a:solidFill>
                <a:srgbClr val="040404"/>
              </a:solidFill>
              <a:latin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040404"/>
                </a:solidFill>
                <a:latin typeface="字由点字简宋" panose="00020600040101010101" charset="-122"/>
              </a:rPr>
              <a:t>  </a:t>
            </a:r>
            <a:r>
              <a:rPr lang="en-US" sz="2900" dirty="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1. </a:t>
            </a:r>
            <a:r>
              <a:rPr lang="en-US" sz="2900" dirty="0" err="1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个人用户</a:t>
            </a:r>
            <a:endParaRPr lang="en-US" sz="2900" dirty="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管理个人日程安排、个人目标和待办事项</a:t>
            </a: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    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使用AI功能快速创建和组织事件</a:t>
            </a:r>
            <a:endParaRPr lang="en-US" sz="2900" dirty="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导入课程表，设定学习计划并提醒重要作业和考试日期</a:t>
            </a: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。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可以自行切换心仪的日程表视图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  <a:spcBef>
                <a:spcPct val="0"/>
              </a:spcBef>
            </a:pP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873257" y="5962246"/>
            <a:ext cx="8597705" cy="443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"/>
              </a:lnSpc>
            </a:pPr>
            <a:endParaRPr dirty="0"/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040404"/>
                </a:solidFill>
                <a:latin typeface="字由点字简宋" panose="00020600040101010101" charset="-122"/>
              </a:rPr>
              <a:t>   </a:t>
            </a:r>
            <a:endParaRPr lang="en-US" sz="2900" dirty="0">
              <a:solidFill>
                <a:srgbClr val="040404"/>
              </a:solidFill>
              <a:latin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040404"/>
                </a:solidFill>
                <a:latin typeface="字由点字简宋" panose="00020600040101010101" charset="-122"/>
              </a:rPr>
              <a:t> </a:t>
            </a:r>
            <a:r>
              <a:rPr lang="en-US" sz="2900" dirty="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2. </a:t>
            </a:r>
            <a:r>
              <a:rPr lang="en-US" sz="2900" dirty="0" err="1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团队用户</a:t>
            </a:r>
            <a:endParaRPr lang="en-US" sz="2900" dirty="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协作日程安排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 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分配任务和跟踪进度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 dirty="0">
                <a:solidFill>
                  <a:srgbClr val="F7F2E8"/>
                </a:solidFill>
                <a:ea typeface="字由点字简宋" panose="00020600040101010101" charset="-122"/>
              </a:rPr>
              <a:t>●</a:t>
            </a:r>
            <a:r>
              <a:rPr lang="en-US" sz="2900" dirty="0" err="1">
                <a:solidFill>
                  <a:srgbClr val="F7F2E8"/>
                </a:solidFill>
                <a:ea typeface="字由点字简宋" panose="00020600040101010101" charset="-122"/>
              </a:rPr>
              <a:t>学习方面，团队可以共享课程表并协作学习</a:t>
            </a: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3335"/>
              </a:lnSpc>
              <a:spcBef>
                <a:spcPct val="0"/>
              </a:spcBef>
            </a:pPr>
            <a:endParaRPr lang="en-US" sz="2900" dirty="0">
              <a:solidFill>
                <a:srgbClr val="F7F2E8"/>
              </a:solidFill>
              <a:ea typeface="字由点字简宋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46663" y="2903064"/>
            <a:ext cx="8816894" cy="35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F7F2E8"/>
                </a:solidFill>
                <a:latin typeface="字由点字简宋" panose="00020600040101010101" charset="-122"/>
              </a:rPr>
              <a:t>   </a:t>
            </a:r>
            <a:endParaRPr lang="en-US" sz="2900">
              <a:solidFill>
                <a:srgbClr val="F7F2E8"/>
              </a:solidFill>
              <a:latin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  3. 企业用户</a:t>
            </a:r>
            <a:endParaRPr lang="en-US" sz="290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F7F2E8"/>
                </a:solidFill>
                <a:ea typeface="字由点字简宋" panose="00020600040101010101" charset="-122"/>
              </a:rPr>
              <a:t>● 管理工作日程和会议安排</a:t>
            </a:r>
            <a:endParaRPr lang="en-US" sz="290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F7F2E8"/>
                </a:solidFill>
                <a:ea typeface="字由点字简宋" panose="00020600040101010101" charset="-122"/>
              </a:rPr>
              <a:t>● 提高团队生产力</a:t>
            </a:r>
            <a:endParaRPr lang="en-US" sz="290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F7F2E8"/>
                </a:solidFill>
                <a:ea typeface="字由点字简宋" panose="00020600040101010101" charset="-122"/>
              </a:rPr>
              <a:t>● 制定和执行项目计划</a:t>
            </a:r>
            <a:endParaRPr lang="en-US" sz="290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</a:pPr>
            <a:endParaRPr lang="en-US" sz="2900">
              <a:solidFill>
                <a:srgbClr val="F7F2E8"/>
              </a:solidFill>
              <a:ea typeface="字由点字简宋" panose="00020600040101010101" charset="-122"/>
            </a:endParaRPr>
          </a:p>
          <a:p>
            <a:pPr algn="just">
              <a:lnSpc>
                <a:spcPts val="4030"/>
              </a:lnSpc>
              <a:spcBef>
                <a:spcPct val="0"/>
              </a:spcBef>
            </a:pPr>
            <a:endParaRPr lang="en-US" sz="2900">
              <a:solidFill>
                <a:srgbClr val="F7F2E8"/>
              </a:solidFill>
              <a:ea typeface="字由点字简宋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84640" y="586151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四、集成设备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49196" y="755274"/>
            <a:ext cx="14610179" cy="716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0"/>
              </a:lnSpc>
            </a:pPr>
            <a:endParaRPr dirty="0"/>
          </a:p>
          <a:p>
            <a:pPr algn="just">
              <a:lnSpc>
                <a:spcPts val="3380"/>
              </a:lnSpc>
            </a:pPr>
            <a:endParaRPr dirty="0"/>
          </a:p>
          <a:p>
            <a:pPr algn="just">
              <a:lnSpc>
                <a:spcPts val="4220"/>
              </a:lnSpc>
            </a:pPr>
            <a:r>
              <a:rPr lang="en-US" sz="2345" spc="93" dirty="0">
                <a:solidFill>
                  <a:srgbClr val="040404"/>
                </a:solidFill>
                <a:latin typeface="Montserrat Semi-Bold" panose="00000700000000000000"/>
              </a:rPr>
              <a:t>  </a:t>
            </a:r>
            <a:endParaRPr lang="en-US" sz="2345" spc="93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6050"/>
              </a:lnSpc>
            </a:pPr>
            <a:r>
              <a:rPr lang="en-US" sz="3360" spc="134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 </a:t>
            </a:r>
            <a:r>
              <a:rPr lang="en-US" sz="3360" b="1" spc="134" dirty="0" err="1">
                <a:solidFill>
                  <a:srgbClr val="040404"/>
                </a:solidFill>
                <a:latin typeface="+mn-ea"/>
              </a:rPr>
              <a:t>Weekie在将来可能集成的设备</a:t>
            </a:r>
            <a:r>
              <a:rPr lang="en-US" sz="3360" b="1" spc="134" dirty="0">
                <a:solidFill>
                  <a:srgbClr val="040404"/>
                </a:solidFill>
                <a:latin typeface="+mn-ea"/>
              </a:rPr>
              <a:t>：</a:t>
            </a:r>
            <a:endParaRPr lang="en-US" sz="3360" b="1" spc="134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6050"/>
              </a:lnSpc>
            </a:pPr>
            <a:r>
              <a:rPr lang="en-US" sz="3360" b="1" spc="134" dirty="0">
                <a:solidFill>
                  <a:srgbClr val="040404"/>
                </a:solidFill>
                <a:latin typeface="+mn-ea"/>
              </a:rPr>
              <a:t>1、学校和机构的学生管理系统</a:t>
            </a:r>
            <a:endParaRPr lang="en-US" sz="3360" b="1" spc="134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6050"/>
              </a:lnSpc>
            </a:pPr>
            <a:r>
              <a:rPr lang="en-US" sz="3360" b="1" spc="134" dirty="0">
                <a:solidFill>
                  <a:srgbClr val="040404"/>
                </a:solidFill>
                <a:latin typeface="+mn-ea"/>
              </a:rPr>
              <a:t>2、智能手机和平板电脑</a:t>
            </a:r>
            <a:endParaRPr lang="en-US" sz="3360" b="1" spc="134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6050"/>
              </a:lnSpc>
            </a:pPr>
            <a:r>
              <a:rPr lang="en-US" sz="3360" b="1" spc="134" dirty="0">
                <a:solidFill>
                  <a:srgbClr val="040404"/>
                </a:solidFill>
                <a:latin typeface="+mn-ea"/>
              </a:rPr>
              <a:t>3、第三方日历服务（如Google日历、Outlook等）</a:t>
            </a:r>
            <a:endParaRPr lang="en-US" sz="3360" b="1" spc="134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422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422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338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338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338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3380"/>
              </a:lnSpc>
            </a:pPr>
            <a:endParaRPr lang="en-US" sz="3360" spc="13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38062" y="5647874"/>
            <a:ext cx="6045404" cy="9967897"/>
          </a:xfrm>
          <a:custGeom>
            <a:avLst/>
            <a:gdLst/>
            <a:ahLst/>
            <a:cxnLst/>
            <a:rect l="l" t="t" r="r" b="b"/>
            <a:pathLst>
              <a:path w="6045404" h="9967897">
                <a:moveTo>
                  <a:pt x="0" y="0"/>
                </a:moveTo>
                <a:lnTo>
                  <a:pt x="6045404" y="0"/>
                </a:lnTo>
                <a:lnTo>
                  <a:pt x="6045404" y="9967898"/>
                </a:lnTo>
                <a:lnTo>
                  <a:pt x="0" y="9967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083" b="-2632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907342" y="5647874"/>
            <a:ext cx="7519027" cy="4983949"/>
          </a:xfrm>
          <a:custGeom>
            <a:avLst/>
            <a:gdLst/>
            <a:ahLst/>
            <a:cxnLst/>
            <a:rect l="l" t="t" r="r" b="b"/>
            <a:pathLst>
              <a:path w="7519027" h="4983949">
                <a:moveTo>
                  <a:pt x="0" y="0"/>
                </a:moveTo>
                <a:lnTo>
                  <a:pt x="7519027" y="0"/>
                </a:lnTo>
                <a:lnTo>
                  <a:pt x="7519027" y="4983949"/>
                </a:lnTo>
                <a:lnTo>
                  <a:pt x="0" y="4983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14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26369" y="5647874"/>
            <a:ext cx="5413198" cy="6082623"/>
          </a:xfrm>
          <a:custGeom>
            <a:avLst/>
            <a:gdLst/>
            <a:ahLst/>
            <a:cxnLst/>
            <a:rect l="l" t="t" r="r" b="b"/>
            <a:pathLst>
              <a:path w="5413198" h="6082623">
                <a:moveTo>
                  <a:pt x="0" y="0"/>
                </a:moveTo>
                <a:lnTo>
                  <a:pt x="5413198" y="0"/>
                </a:lnTo>
                <a:lnTo>
                  <a:pt x="5413198" y="6082623"/>
                </a:lnTo>
                <a:lnTo>
                  <a:pt x="0" y="6082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65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673049" y="395178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2479551" y="121631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1165">
            <a:off x="475493" y="5471669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1853802" y="1003717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35229" y="3054934"/>
            <a:ext cx="12839512" cy="169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85"/>
              </a:lnSpc>
            </a:pPr>
            <a:r>
              <a:rPr lang="en-US" sz="11990">
                <a:solidFill>
                  <a:srgbClr val="040404"/>
                </a:solidFill>
                <a:latin typeface="Garet ExtraBold"/>
              </a:rPr>
              <a:t>THANK YOU</a:t>
            </a:r>
            <a:endParaRPr lang="en-US" sz="11990">
              <a:solidFill>
                <a:srgbClr val="040404"/>
              </a:solidFill>
              <a:latin typeface="Garet Extra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7871723" y="5557598"/>
            <a:ext cx="2544554" cy="2602384"/>
          </a:xfrm>
          <a:custGeom>
            <a:avLst/>
            <a:gdLst/>
            <a:ahLst/>
            <a:cxnLst/>
            <a:rect l="l" t="t" r="r" b="b"/>
            <a:pathLst>
              <a:path w="2544554" h="2602384">
                <a:moveTo>
                  <a:pt x="0" y="0"/>
                </a:moveTo>
                <a:lnTo>
                  <a:pt x="2544554" y="0"/>
                </a:lnTo>
                <a:lnTo>
                  <a:pt x="2544554" y="2602385"/>
                </a:lnTo>
                <a:lnTo>
                  <a:pt x="0" y="2602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4779749" y="5470953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2473400" y="106780"/>
            <a:ext cx="4988804" cy="4988804"/>
          </a:xfrm>
          <a:custGeom>
            <a:avLst/>
            <a:gdLst/>
            <a:ahLst/>
            <a:cxnLst/>
            <a:rect l="l" t="t" r="r" b="b"/>
            <a:pathLst>
              <a:path w="4988804" h="4988804">
                <a:moveTo>
                  <a:pt x="0" y="0"/>
                </a:moveTo>
                <a:lnTo>
                  <a:pt x="4988804" y="0"/>
                </a:lnTo>
                <a:lnTo>
                  <a:pt x="4988804" y="4988804"/>
                </a:lnTo>
                <a:lnTo>
                  <a:pt x="0" y="49888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-1483234" y="6043099"/>
            <a:ext cx="2316204" cy="2316204"/>
          </a:xfrm>
          <a:custGeom>
            <a:avLst/>
            <a:gdLst/>
            <a:ahLst/>
            <a:cxnLst/>
            <a:rect l="l" t="t" r="r" b="b"/>
            <a:pathLst>
              <a:path w="2316204" h="2316204">
                <a:moveTo>
                  <a:pt x="0" y="0"/>
                </a:moveTo>
                <a:lnTo>
                  <a:pt x="2316204" y="0"/>
                </a:lnTo>
                <a:lnTo>
                  <a:pt x="2316204" y="2316204"/>
                </a:lnTo>
                <a:lnTo>
                  <a:pt x="0" y="231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1165">
            <a:off x="764690" y="5469241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5" y="0"/>
                </a:lnTo>
                <a:lnTo>
                  <a:pt x="1024805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71165">
            <a:off x="18011879" y="4327246"/>
            <a:ext cx="1024805" cy="1024805"/>
          </a:xfrm>
          <a:custGeom>
            <a:avLst/>
            <a:gdLst/>
            <a:ahLst/>
            <a:cxnLst/>
            <a:rect l="l" t="t" r="r" b="b"/>
            <a:pathLst>
              <a:path w="1024805" h="1024805">
                <a:moveTo>
                  <a:pt x="0" y="0"/>
                </a:moveTo>
                <a:lnTo>
                  <a:pt x="1024804" y="0"/>
                </a:lnTo>
                <a:lnTo>
                  <a:pt x="1024804" y="1024805"/>
                </a:lnTo>
                <a:lnTo>
                  <a:pt x="0" y="1024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1165">
            <a:off x="1815506" y="27440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71165">
            <a:off x="17548723" y="404588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71165">
            <a:off x="5557979" y="3772749"/>
            <a:ext cx="517527" cy="517527"/>
          </a:xfrm>
          <a:custGeom>
            <a:avLst/>
            <a:gdLst/>
            <a:ahLst/>
            <a:cxnLst/>
            <a:rect l="l" t="t" r="r" b="b"/>
            <a:pathLst>
              <a:path w="517527" h="517527">
                <a:moveTo>
                  <a:pt x="0" y="0"/>
                </a:moveTo>
                <a:lnTo>
                  <a:pt x="517527" y="0"/>
                </a:lnTo>
                <a:lnTo>
                  <a:pt x="517527" y="517527"/>
                </a:lnTo>
                <a:lnTo>
                  <a:pt x="0" y="5175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13672865" y="849067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00000">
            <a:off x="1794636" y="856901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971666" y="5143500"/>
            <a:ext cx="575268" cy="57526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87634" y="4685056"/>
            <a:ext cx="575268" cy="5752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887891" y="0"/>
            <a:ext cx="1371409" cy="1402577"/>
          </a:xfrm>
          <a:custGeom>
            <a:avLst/>
            <a:gdLst/>
            <a:ahLst/>
            <a:cxnLst/>
            <a:rect l="l" t="t" r="r" b="b"/>
            <a:pathLst>
              <a:path w="1371409" h="1402577">
                <a:moveTo>
                  <a:pt x="0" y="0"/>
                </a:moveTo>
                <a:lnTo>
                  <a:pt x="1371409" y="0"/>
                </a:lnTo>
                <a:lnTo>
                  <a:pt x="1371409" y="1402577"/>
                </a:lnTo>
                <a:lnTo>
                  <a:pt x="0" y="1402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67316" y="1740978"/>
            <a:ext cx="1291251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Garet ExtraBold"/>
              </a:rPr>
              <a:t>Contents</a:t>
            </a:r>
            <a:endParaRPr lang="en-US" sz="9000">
              <a:solidFill>
                <a:srgbClr val="040404"/>
              </a:solidFill>
              <a:latin typeface="Garet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45273" y="1607628"/>
            <a:ext cx="4814027" cy="4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30"/>
              </a:lnSpc>
              <a:spcBef>
                <a:spcPct val="0"/>
              </a:spcBef>
            </a:pPr>
            <a:r>
              <a:rPr lang="en-US" sz="254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540">
              <a:solidFill>
                <a:srgbClr val="040404"/>
              </a:solidFill>
              <a:latin typeface="Garet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39411" y="3462232"/>
            <a:ext cx="3907199" cy="100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4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40404"/>
                </a:solidFill>
                <a:ea typeface="字由点字简宋" panose="00020600040101010101" charset="-122"/>
              </a:rPr>
              <a:t>背景与问题</a:t>
            </a:r>
            <a:endParaRPr lang="en-US" sz="6000" dirty="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 rot="2871165">
            <a:off x="5557979" y="4884736"/>
            <a:ext cx="517527" cy="517527"/>
          </a:xfrm>
          <a:custGeom>
            <a:avLst/>
            <a:gdLst/>
            <a:ahLst/>
            <a:cxnLst/>
            <a:rect l="l" t="t" r="r" b="b"/>
            <a:pathLst>
              <a:path w="517527" h="517527">
                <a:moveTo>
                  <a:pt x="0" y="0"/>
                </a:moveTo>
                <a:lnTo>
                  <a:pt x="517527" y="0"/>
                </a:lnTo>
                <a:lnTo>
                  <a:pt x="517527" y="517528"/>
                </a:lnTo>
                <a:lnTo>
                  <a:pt x="0" y="517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448936" y="4572951"/>
            <a:ext cx="5419566" cy="102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40404"/>
                </a:solidFill>
                <a:ea typeface="字由点字简宋" panose="00020600040101010101" charset="-122"/>
              </a:rPr>
              <a:t>目标与解决方案</a:t>
            </a:r>
            <a:endParaRPr lang="en-US" sz="6000" dirty="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24" name="Freeform 24"/>
          <p:cNvSpPr/>
          <p:nvPr/>
        </p:nvSpPr>
        <p:spPr>
          <a:xfrm rot="2871165">
            <a:off x="5557979" y="5997258"/>
            <a:ext cx="517527" cy="517527"/>
          </a:xfrm>
          <a:custGeom>
            <a:avLst/>
            <a:gdLst/>
            <a:ahLst/>
            <a:cxnLst/>
            <a:rect l="l" t="t" r="r" b="b"/>
            <a:pathLst>
              <a:path w="517527" h="517527">
                <a:moveTo>
                  <a:pt x="0" y="0"/>
                </a:moveTo>
                <a:lnTo>
                  <a:pt x="517527" y="0"/>
                </a:lnTo>
                <a:lnTo>
                  <a:pt x="517527" y="517528"/>
                </a:lnTo>
                <a:lnTo>
                  <a:pt x="0" y="517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448936" y="5685474"/>
            <a:ext cx="5419566" cy="102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0"/>
              </a:lnSpc>
              <a:spcBef>
                <a:spcPct val="0"/>
              </a:spcBef>
            </a:pPr>
            <a:r>
              <a:rPr lang="en-US" sz="6000">
                <a:solidFill>
                  <a:srgbClr val="040404"/>
                </a:solidFill>
                <a:ea typeface="字由点字简宋" panose="00020600040101010101" charset="-122"/>
              </a:rPr>
              <a:t>用户与功能需求</a:t>
            </a:r>
            <a:endParaRPr lang="en-US" sz="600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3939" y="9648630"/>
            <a:ext cx="5358388" cy="49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3365">
                <a:solidFill>
                  <a:srgbClr val="000000"/>
                </a:solidFill>
                <a:latin typeface="Playlist Script"/>
              </a:rPr>
              <a:t>Supercharge your time management</a:t>
            </a:r>
            <a:endParaRPr lang="en-US" sz="3365">
              <a:solidFill>
                <a:srgbClr val="000000"/>
              </a:solidFill>
              <a:latin typeface="Playlist Script"/>
            </a:endParaRPr>
          </a:p>
        </p:txBody>
      </p:sp>
      <p:sp>
        <p:nvSpPr>
          <p:cNvPr id="27" name="Freeform 27"/>
          <p:cNvSpPr/>
          <p:nvPr/>
        </p:nvSpPr>
        <p:spPr>
          <a:xfrm rot="2871165">
            <a:off x="5557979" y="7109246"/>
            <a:ext cx="517527" cy="517527"/>
          </a:xfrm>
          <a:custGeom>
            <a:avLst/>
            <a:gdLst/>
            <a:ahLst/>
            <a:cxnLst/>
            <a:rect l="l" t="t" r="r" b="b"/>
            <a:pathLst>
              <a:path w="517527" h="517527">
                <a:moveTo>
                  <a:pt x="0" y="0"/>
                </a:moveTo>
                <a:lnTo>
                  <a:pt x="517527" y="0"/>
                </a:lnTo>
                <a:lnTo>
                  <a:pt x="517527" y="517527"/>
                </a:lnTo>
                <a:lnTo>
                  <a:pt x="0" y="5175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448936" y="6797996"/>
            <a:ext cx="5419566" cy="102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0"/>
              </a:lnSpc>
              <a:spcBef>
                <a:spcPct val="0"/>
              </a:spcBef>
            </a:pPr>
            <a:r>
              <a:rPr lang="en-US" sz="6000">
                <a:solidFill>
                  <a:srgbClr val="040404"/>
                </a:solidFill>
                <a:ea typeface="字由点字简宋" panose="00020600040101010101" charset="-122"/>
              </a:rPr>
              <a:t>集成设备</a:t>
            </a:r>
            <a:endParaRPr lang="en-US" sz="600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746967" y="7289965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575948" y="8446142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2" y="0"/>
                </a:lnTo>
                <a:lnTo>
                  <a:pt x="4129182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4347232" y="96795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3518199" y="8531919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4335" y="8165925"/>
            <a:ext cx="568616" cy="5686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331048" y="2327957"/>
            <a:ext cx="6122277" cy="612227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b="-8708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</p:grpSp>
      <p:sp>
        <p:nvSpPr>
          <p:cNvPr id="15" name="Freeform 15"/>
          <p:cNvSpPr/>
          <p:nvPr/>
        </p:nvSpPr>
        <p:spPr>
          <a:xfrm rot="737885">
            <a:off x="7858992" y="6928532"/>
            <a:ext cx="5654970" cy="5252054"/>
          </a:xfrm>
          <a:custGeom>
            <a:avLst/>
            <a:gdLst/>
            <a:ahLst/>
            <a:cxnLst/>
            <a:rect l="l" t="t" r="r" b="b"/>
            <a:pathLst>
              <a:path w="5654970" h="5252054">
                <a:moveTo>
                  <a:pt x="0" y="0"/>
                </a:moveTo>
                <a:lnTo>
                  <a:pt x="5654971" y="0"/>
                </a:lnTo>
                <a:lnTo>
                  <a:pt x="5654971" y="5252054"/>
                </a:lnTo>
                <a:lnTo>
                  <a:pt x="0" y="5252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70906" y="-430884"/>
            <a:ext cx="1383936" cy="2311376"/>
          </a:xfrm>
          <a:custGeom>
            <a:avLst/>
            <a:gdLst/>
            <a:ahLst/>
            <a:cxnLst/>
            <a:rect l="l" t="t" r="r" b="b"/>
            <a:pathLst>
              <a:path w="1383936" h="2311376">
                <a:moveTo>
                  <a:pt x="0" y="0"/>
                </a:moveTo>
                <a:lnTo>
                  <a:pt x="1383936" y="0"/>
                </a:lnTo>
                <a:lnTo>
                  <a:pt x="1383936" y="2311376"/>
                </a:lnTo>
                <a:lnTo>
                  <a:pt x="0" y="23113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8582" y="8165925"/>
            <a:ext cx="2016124" cy="2222181"/>
          </a:xfrm>
          <a:custGeom>
            <a:avLst/>
            <a:gdLst/>
            <a:ahLst/>
            <a:cxnLst/>
            <a:rect l="l" t="t" r="r" b="b"/>
            <a:pathLst>
              <a:path w="2016124" h="2222181">
                <a:moveTo>
                  <a:pt x="0" y="0"/>
                </a:moveTo>
                <a:lnTo>
                  <a:pt x="2016124" y="0"/>
                </a:lnTo>
                <a:lnTo>
                  <a:pt x="2016124" y="2222181"/>
                </a:lnTo>
                <a:lnTo>
                  <a:pt x="0" y="2222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78582" y="928719"/>
            <a:ext cx="599124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 dirty="0" err="1">
                <a:solidFill>
                  <a:srgbClr val="040404"/>
                </a:solidFill>
                <a:ea typeface="字由点字简宋" panose="00020600040101010101" charset="-122"/>
              </a:rPr>
              <a:t>一、背景与问题</a:t>
            </a:r>
            <a:endParaRPr lang="en-US" sz="6690" dirty="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78773" y="392064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4335" y="2243137"/>
            <a:ext cx="10437665" cy="567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endParaRPr dirty="0"/>
          </a:p>
          <a:p>
            <a:pPr>
              <a:lnSpc>
                <a:spcPts val="5940"/>
              </a:lnSpc>
            </a:pPr>
            <a:r>
              <a:rPr lang="en-US" sz="3300" b="1" spc="131" dirty="0">
                <a:solidFill>
                  <a:srgbClr val="040404"/>
                </a:solidFill>
                <a:latin typeface="+mn-ea"/>
              </a:rPr>
              <a:t>       时间管理是现代社会人们面临的重要课题。在学习、工作、科研等领域，人们都需要合理安排时间，提高效率。然而，随着信息时代的飞速发展，人们面临的任务更加繁重，时间压力也越来越大。传统的纸质时间管理工具已经难以满足人们的需求，迫切需要更加高效、便捷的时间管理工具。</a:t>
            </a:r>
            <a:endParaRPr lang="en-US" sz="3300" b="1" spc="131" dirty="0">
              <a:solidFill>
                <a:srgbClr val="040404"/>
              </a:solidFill>
              <a:latin typeface="+mn-ea"/>
            </a:endParaRPr>
          </a:p>
          <a:p>
            <a:pPr algn="r">
              <a:lnSpc>
                <a:spcPts val="5940"/>
              </a:lnSpc>
            </a:pPr>
            <a:endParaRPr lang="en-US" sz="3300" spc="131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260883" y="4762142"/>
            <a:ext cx="5138457" cy="5524858"/>
          </a:xfrm>
          <a:custGeom>
            <a:avLst/>
            <a:gdLst/>
            <a:ahLst/>
            <a:cxnLst/>
            <a:rect l="l" t="t" r="r" b="b"/>
            <a:pathLst>
              <a:path w="5138457" h="5524858">
                <a:moveTo>
                  <a:pt x="0" y="0"/>
                </a:moveTo>
                <a:lnTo>
                  <a:pt x="5138457" y="0"/>
                </a:lnTo>
                <a:lnTo>
                  <a:pt x="5138457" y="5524858"/>
                </a:lnTo>
                <a:lnTo>
                  <a:pt x="0" y="5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04655" y="4762142"/>
            <a:ext cx="7598349" cy="5448055"/>
          </a:xfrm>
          <a:custGeom>
            <a:avLst/>
            <a:gdLst/>
            <a:ahLst/>
            <a:cxnLst/>
            <a:rect l="l" t="t" r="r" b="b"/>
            <a:pathLst>
              <a:path w="7598349" h="5448055">
                <a:moveTo>
                  <a:pt x="0" y="0"/>
                </a:moveTo>
                <a:lnTo>
                  <a:pt x="7598349" y="0"/>
                </a:lnTo>
                <a:lnTo>
                  <a:pt x="7598349" y="5448055"/>
                </a:lnTo>
                <a:lnTo>
                  <a:pt x="0" y="544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08319" y="4762142"/>
            <a:ext cx="4451056" cy="9289519"/>
          </a:xfrm>
          <a:custGeom>
            <a:avLst/>
            <a:gdLst/>
            <a:ahLst/>
            <a:cxnLst/>
            <a:rect l="l" t="t" r="r" b="b"/>
            <a:pathLst>
              <a:path w="4451056" h="9289519">
                <a:moveTo>
                  <a:pt x="0" y="0"/>
                </a:moveTo>
                <a:lnTo>
                  <a:pt x="4451056" y="0"/>
                </a:lnTo>
                <a:lnTo>
                  <a:pt x="4451056" y="9289520"/>
                </a:lnTo>
                <a:lnTo>
                  <a:pt x="0" y="928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8800" y="299928"/>
            <a:ext cx="14426488" cy="5676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endParaRPr dirty="0"/>
          </a:p>
          <a:p>
            <a:pPr algn="just">
              <a:lnSpc>
                <a:spcPts val="5940"/>
              </a:lnSpc>
            </a:pPr>
            <a:r>
              <a:rPr lang="en-US" sz="3300" spc="131" dirty="0">
                <a:solidFill>
                  <a:srgbClr val="040404"/>
                </a:solidFill>
                <a:latin typeface="Montserrat Semi-Bold" panose="00000700000000000000"/>
              </a:rPr>
              <a:t>      </a:t>
            </a:r>
            <a:endParaRPr lang="en-US" sz="3300" spc="131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5940"/>
              </a:lnSpc>
            </a:pPr>
            <a:r>
              <a:rPr lang="en-US" sz="3300" spc="131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     </a:t>
            </a:r>
            <a:r>
              <a:rPr lang="en-US" sz="3300" b="1" spc="131" dirty="0" err="1">
                <a:solidFill>
                  <a:srgbClr val="040404"/>
                </a:solidFill>
                <a:latin typeface="+mn-ea"/>
              </a:rPr>
              <a:t>在现有的产品中，已经存在诸如apple</a:t>
            </a:r>
            <a:r>
              <a:rPr lang="en-US" sz="3300" b="1" spc="131" dirty="0">
                <a:solidFill>
                  <a:srgbClr val="040404"/>
                </a:solidFill>
                <a:latin typeface="+mn-ea"/>
              </a:rPr>
              <a:t> </a:t>
            </a:r>
            <a:r>
              <a:rPr lang="en-US" sz="3300" b="1" spc="131" dirty="0" err="1">
                <a:solidFill>
                  <a:srgbClr val="040404"/>
                </a:solidFill>
                <a:latin typeface="+mn-ea"/>
              </a:rPr>
              <a:t>reminder这类列表式计划工具</a:t>
            </a:r>
            <a:r>
              <a:rPr lang="zh-CN" altLang="en-US" sz="3300" b="1" spc="131" dirty="0">
                <a:solidFill>
                  <a:srgbClr val="040404"/>
                </a:solidFill>
                <a:latin typeface="+mn-ea"/>
              </a:rPr>
              <a:t>，</a:t>
            </a:r>
            <a:r>
              <a:rPr lang="en-US" sz="3300" b="1" spc="131" dirty="0">
                <a:solidFill>
                  <a:srgbClr val="040404"/>
                </a:solidFill>
                <a:latin typeface="+mn-ea"/>
              </a:rPr>
              <a:t>google </a:t>
            </a:r>
            <a:r>
              <a:rPr lang="en-US" sz="3300" b="1" spc="131" dirty="0" err="1">
                <a:solidFill>
                  <a:srgbClr val="040404"/>
                </a:solidFill>
                <a:latin typeface="+mn-ea"/>
              </a:rPr>
              <a:t>calendar这种基于日历视图的工具</a:t>
            </a:r>
            <a:r>
              <a:rPr lang="zh-CN" altLang="en-US" sz="3300" b="1" spc="131" dirty="0">
                <a:solidFill>
                  <a:srgbClr val="040404"/>
                </a:solidFill>
                <a:latin typeface="+mn-ea"/>
              </a:rPr>
              <a:t>，</a:t>
            </a:r>
            <a:r>
              <a:rPr lang="en-US" sz="3300" b="1" spc="131" dirty="0" err="1">
                <a:solidFill>
                  <a:srgbClr val="040404"/>
                </a:solidFill>
                <a:latin typeface="+mn-ea"/>
              </a:rPr>
              <a:t>以及小爱课程表这种方便学生使用的课表管理工具。但是，更多的高中生、大学生、企业人士以及科研工作者需要的是这些工具的结合</a:t>
            </a:r>
            <a:r>
              <a:rPr lang="zh-CN" altLang="en-US" sz="3300" b="1" spc="131" dirty="0">
                <a:solidFill>
                  <a:srgbClr val="040404"/>
                </a:solidFill>
                <a:latin typeface="+mn-ea"/>
              </a:rPr>
              <a:t>，</a:t>
            </a:r>
            <a:r>
              <a:rPr lang="en-US" sz="3300" b="1" spc="131" dirty="0" err="1">
                <a:solidFill>
                  <a:srgbClr val="040404"/>
                </a:solidFill>
                <a:latin typeface="+mn-ea"/>
              </a:rPr>
              <a:t>甚至更多</a:t>
            </a:r>
            <a:r>
              <a:rPr lang="en-US" sz="3300" b="1" spc="131" dirty="0">
                <a:solidFill>
                  <a:srgbClr val="040404"/>
                </a:solidFill>
                <a:latin typeface="+mn-ea"/>
              </a:rPr>
              <a:t>。</a:t>
            </a:r>
            <a:endParaRPr lang="en-US" sz="3300" b="1" spc="131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0"/>
              </a:lnSpc>
            </a:pPr>
            <a:endParaRPr lang="en-US" sz="3300" spc="131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5940"/>
              </a:lnSpc>
            </a:pPr>
            <a:endParaRPr lang="en-US" sz="3300" spc="131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1920" y="490428"/>
            <a:ext cx="599124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一、背景与问题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73049" y="395178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441" y="5470"/>
            <a:ext cx="1200318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426155" y="4631584"/>
            <a:ext cx="9931071" cy="5655416"/>
          </a:xfrm>
          <a:custGeom>
            <a:avLst/>
            <a:gdLst/>
            <a:ahLst/>
            <a:cxnLst/>
            <a:rect l="l" t="t" r="r" b="b"/>
            <a:pathLst>
              <a:path w="10040061" h="5655416">
                <a:moveTo>
                  <a:pt x="0" y="0"/>
                </a:moveTo>
                <a:lnTo>
                  <a:pt x="10040061" y="0"/>
                </a:lnTo>
                <a:lnTo>
                  <a:pt x="10040061" y="5655416"/>
                </a:lnTo>
                <a:lnTo>
                  <a:pt x="0" y="56554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631584"/>
            <a:ext cx="8715375" cy="5511788"/>
          </a:xfrm>
          <a:custGeom>
            <a:avLst/>
            <a:gdLst/>
            <a:ahLst/>
            <a:cxnLst/>
            <a:rect l="l" t="t" r="r" b="b"/>
            <a:pathLst>
              <a:path w="8715375" h="5511788">
                <a:moveTo>
                  <a:pt x="0" y="0"/>
                </a:moveTo>
                <a:lnTo>
                  <a:pt x="8715375" y="0"/>
                </a:lnTo>
                <a:lnTo>
                  <a:pt x="8715375" y="5511788"/>
                </a:lnTo>
                <a:lnTo>
                  <a:pt x="0" y="551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4" b="-46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4603" y="-410681"/>
            <a:ext cx="15064997" cy="691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endParaRPr dirty="0"/>
          </a:p>
          <a:p>
            <a:pPr algn="just">
              <a:lnSpc>
                <a:spcPts val="6305"/>
              </a:lnSpc>
            </a:pPr>
            <a:r>
              <a:rPr lang="en-US" sz="3500" spc="140" dirty="0">
                <a:solidFill>
                  <a:srgbClr val="040404"/>
                </a:solidFill>
                <a:latin typeface="Montserrat Semi-Bold" panose="00000700000000000000"/>
              </a:rPr>
              <a:t>      </a:t>
            </a:r>
            <a:endParaRPr lang="en-US" sz="3500" spc="140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6305"/>
              </a:lnSpc>
            </a:pPr>
            <a:r>
              <a:rPr lang="en-US" sz="3500" spc="140" dirty="0">
                <a:solidFill>
                  <a:srgbClr val="040404"/>
                </a:solidFill>
                <a:latin typeface="Montserrat Semi-Bold" panose="00000700000000000000"/>
              </a:rPr>
              <a:t>      </a:t>
            </a:r>
            <a:endParaRPr lang="en-US" sz="3500" spc="140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6305"/>
              </a:lnSpc>
            </a:pPr>
            <a:r>
              <a:rPr lang="en-US" sz="3500" spc="140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        </a:t>
            </a:r>
            <a:r>
              <a:rPr lang="en-US" sz="3500" b="1" spc="140" dirty="0">
                <a:solidFill>
                  <a:srgbClr val="040404"/>
                </a:solidFill>
                <a:latin typeface="+mn-ea"/>
              </a:rPr>
              <a:t>有的产品如bear,todoist结合了其中几者，但是仍存在工具功能过于复杂，学习曲线陡峭；缺乏对时间规划的宏观视角，无法帮助用户从全局角度审视时间安排等问题。</a:t>
            </a:r>
            <a:endParaRPr lang="en-US" sz="3500" b="1" spc="140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6305"/>
              </a:lnSpc>
            </a:pPr>
            <a:endParaRPr lang="en-US" sz="3500" spc="140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6305"/>
              </a:lnSpc>
            </a:pPr>
            <a:endParaRPr lang="en-US" sz="3500" spc="140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6305"/>
              </a:lnSpc>
            </a:pPr>
            <a:endParaRPr lang="en-US" sz="3500" spc="140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920" y="490428"/>
            <a:ext cx="599124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一、背景与问题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73049" y="395178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441" y="5470"/>
            <a:ext cx="1200318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79551" y="121631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7634" y="4855866"/>
            <a:ext cx="575268" cy="5752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14528" y="3042414"/>
            <a:ext cx="7093048" cy="4202173"/>
          </a:xfrm>
          <a:custGeom>
            <a:avLst/>
            <a:gdLst/>
            <a:ahLst/>
            <a:cxnLst/>
            <a:rect l="l" t="t" r="r" b="b"/>
            <a:pathLst>
              <a:path w="7093048" h="4202173">
                <a:moveTo>
                  <a:pt x="0" y="0"/>
                </a:moveTo>
                <a:lnTo>
                  <a:pt x="7093049" y="0"/>
                </a:lnTo>
                <a:lnTo>
                  <a:pt x="7093049" y="4202172"/>
                </a:lnTo>
                <a:lnTo>
                  <a:pt x="0" y="420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6" r="-837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586151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二、目标与解决方案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4402" y="1442674"/>
            <a:ext cx="9328328" cy="1024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0"/>
              </a:lnSpc>
            </a:pPr>
            <a:endParaRPr dirty="0"/>
          </a:p>
          <a:p>
            <a:pPr algn="just">
              <a:lnSpc>
                <a:spcPts val="4760"/>
              </a:lnSpc>
            </a:pPr>
            <a:endParaRPr dirty="0"/>
          </a:p>
          <a:p>
            <a:pPr algn="just">
              <a:lnSpc>
                <a:spcPts val="5945"/>
              </a:lnSpc>
            </a:pPr>
            <a:r>
              <a:rPr lang="en-US" sz="3305" b="1" spc="132" dirty="0">
                <a:solidFill>
                  <a:srgbClr val="040404"/>
                </a:solidFill>
                <a:latin typeface="Montserrat Semi-Bold" panose="00000700000000000000"/>
                <a:ea typeface="Montserrat Semi-Bold" panose="00000700000000000000"/>
              </a:rPr>
              <a:t>      </a:t>
            </a:r>
            <a:r>
              <a:rPr lang="en-US" sz="3305" b="1" spc="132" dirty="0" err="1">
                <a:solidFill>
                  <a:srgbClr val="040404"/>
                </a:solidFill>
                <a:latin typeface="+mn-ea"/>
              </a:rPr>
              <a:t>针对以上不足，我们的目标是开发一款集成日历和任务管理功能的软件，名为“weekie</a:t>
            </a: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”, </a:t>
            </a:r>
            <a:r>
              <a:rPr lang="en-US" sz="3305" b="1" spc="132" dirty="0" err="1">
                <a:solidFill>
                  <a:srgbClr val="040404"/>
                </a:solidFill>
                <a:latin typeface="+mn-ea"/>
              </a:rPr>
              <a:t>旨在提供一种直观、高效的时间管理解决方案</a:t>
            </a: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。</a:t>
            </a:r>
            <a:endParaRPr lang="en-US" sz="3305" b="1" spc="132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5"/>
              </a:lnSpc>
            </a:pP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      </a:t>
            </a:r>
            <a:r>
              <a:rPr lang="en-US" sz="3305" b="1" spc="132" dirty="0" err="1">
                <a:solidFill>
                  <a:srgbClr val="040404"/>
                </a:solidFill>
                <a:latin typeface="+mn-ea"/>
              </a:rPr>
              <a:t>weekie具有以下特点</a:t>
            </a: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：</a:t>
            </a:r>
            <a:endParaRPr lang="en-US" sz="3305" b="1" spc="132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5"/>
              </a:lnSpc>
            </a:pP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      1、提供独特的周视图和艾森豪威尔矩阵</a:t>
            </a:r>
            <a:endParaRPr lang="en-US" sz="3305" b="1" spc="132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5"/>
              </a:lnSpc>
            </a:pP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     2、简化的操作界面、智能任务分配以及课程表整合等功能</a:t>
            </a:r>
            <a:endParaRPr lang="en-US" sz="3305" b="1" spc="132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5"/>
              </a:lnSpc>
            </a:pPr>
            <a:r>
              <a:rPr lang="en-US" sz="3305" b="1" spc="132" dirty="0">
                <a:solidFill>
                  <a:srgbClr val="040404"/>
                </a:solidFill>
                <a:latin typeface="+mn-ea"/>
              </a:rPr>
              <a:t>      3、融入NLP技术，简化任务规划过程</a:t>
            </a:r>
            <a:endParaRPr lang="en-US" sz="3305" b="1" spc="132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5945"/>
              </a:lnSpc>
            </a:pPr>
            <a:endParaRPr lang="en-US" sz="3305" spc="132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4760"/>
              </a:lnSpc>
            </a:pPr>
            <a:endParaRPr lang="en-US" sz="3305" spc="132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4760"/>
              </a:lnSpc>
            </a:pPr>
            <a:endParaRPr lang="en-US" sz="3305" spc="132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4760"/>
              </a:lnSpc>
            </a:pPr>
            <a:endParaRPr lang="en-US" sz="3305" spc="132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4760"/>
              </a:lnSpc>
            </a:pPr>
            <a:endParaRPr lang="en-US" sz="3305" spc="132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68315" y="9610331"/>
            <a:ext cx="5358388" cy="49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3365">
                <a:solidFill>
                  <a:srgbClr val="000000"/>
                </a:solidFill>
                <a:latin typeface="Playlist Script"/>
              </a:rPr>
              <a:t>Supercharge your time management</a:t>
            </a:r>
            <a:endParaRPr lang="en-US" sz="3365">
              <a:solidFill>
                <a:srgbClr val="000000"/>
              </a:solidFill>
              <a:latin typeface="Playlist Scrip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79551" y="121631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7634" y="4855866"/>
            <a:ext cx="575268" cy="5752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76443" y="2035632"/>
            <a:ext cx="11716512" cy="7094040"/>
          </a:xfrm>
          <a:custGeom>
            <a:avLst/>
            <a:gdLst/>
            <a:ahLst/>
            <a:cxnLst/>
            <a:rect l="l" t="t" r="r" b="b"/>
            <a:pathLst>
              <a:path w="11716512" h="7094040">
                <a:moveTo>
                  <a:pt x="0" y="0"/>
                </a:moveTo>
                <a:lnTo>
                  <a:pt x="11716512" y="0"/>
                </a:lnTo>
                <a:lnTo>
                  <a:pt x="11716512" y="7094039"/>
                </a:lnTo>
                <a:lnTo>
                  <a:pt x="0" y="709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94"/>
            </a:stretch>
          </a:blipFill>
        </p:spPr>
      </p:sp>
      <p:sp>
        <p:nvSpPr>
          <p:cNvPr id="12" name="Freeform 12"/>
          <p:cNvSpPr/>
          <p:nvPr/>
        </p:nvSpPr>
        <p:spPr>
          <a:xfrm rot="2432528">
            <a:off x="12078531" y="2496786"/>
            <a:ext cx="3554708" cy="2150598"/>
          </a:xfrm>
          <a:custGeom>
            <a:avLst/>
            <a:gdLst/>
            <a:ahLst/>
            <a:cxnLst/>
            <a:rect l="l" t="t" r="r" b="b"/>
            <a:pathLst>
              <a:path w="3554708" h="2150598">
                <a:moveTo>
                  <a:pt x="0" y="0"/>
                </a:moveTo>
                <a:lnTo>
                  <a:pt x="3554708" y="0"/>
                </a:lnTo>
                <a:lnTo>
                  <a:pt x="3554708" y="2150598"/>
                </a:lnTo>
                <a:lnTo>
                  <a:pt x="0" y="215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586151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二、目标与解决方案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68315" y="9610331"/>
            <a:ext cx="5358388" cy="49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3365">
                <a:solidFill>
                  <a:srgbClr val="000000"/>
                </a:solidFill>
                <a:latin typeface="Playlist Script"/>
              </a:rPr>
              <a:t>Supercharge your time management</a:t>
            </a:r>
            <a:endParaRPr lang="en-US" sz="3365">
              <a:solidFill>
                <a:srgbClr val="000000"/>
              </a:solidFill>
              <a:latin typeface="Playlist Scrip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47509" y="4226322"/>
            <a:ext cx="2349891" cy="917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  <a:spcBef>
                <a:spcPct val="0"/>
              </a:spcBef>
            </a:pPr>
            <a:r>
              <a:rPr lang="en-US" sz="5410" dirty="0" err="1">
                <a:solidFill>
                  <a:srgbClr val="000000"/>
                </a:solidFill>
                <a:ea typeface="字由点字简宋" panose="00020600040101010101" charset="-122"/>
              </a:rPr>
              <a:t>周视图</a:t>
            </a:r>
            <a:endParaRPr lang="en-US" sz="5410" dirty="0">
              <a:solidFill>
                <a:srgbClr val="000000"/>
              </a:solidFill>
              <a:ea typeface="字由点字简宋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 rot="-10800000">
            <a:off x="1465674" y="3370176"/>
            <a:ext cx="3145111" cy="1902792"/>
          </a:xfrm>
          <a:custGeom>
            <a:avLst/>
            <a:gdLst/>
            <a:ahLst/>
            <a:cxnLst/>
            <a:rect l="l" t="t" r="r" b="b"/>
            <a:pathLst>
              <a:path w="3145111" h="1902792">
                <a:moveTo>
                  <a:pt x="0" y="0"/>
                </a:moveTo>
                <a:lnTo>
                  <a:pt x="3145110" y="0"/>
                </a:lnTo>
                <a:lnTo>
                  <a:pt x="3145110" y="1902792"/>
                </a:lnTo>
                <a:lnTo>
                  <a:pt x="0" y="1902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-287634" y="5458803"/>
            <a:ext cx="3506615" cy="155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5"/>
              </a:lnSpc>
            </a:pPr>
            <a:r>
              <a:rPr lang="en-US" sz="4500">
                <a:solidFill>
                  <a:srgbClr val="040404"/>
                </a:solidFill>
                <a:ea typeface="字由点字简宋" panose="00020600040101010101" charset="-122"/>
              </a:rPr>
              <a:t>艾森豪威尔</a:t>
            </a:r>
            <a:endParaRPr lang="en-US" sz="4500">
              <a:solidFill>
                <a:srgbClr val="040404"/>
              </a:solidFill>
              <a:ea typeface="字由点字简宋" panose="00020600040101010101" charset="-122"/>
            </a:endParaRPr>
          </a:p>
          <a:p>
            <a:pPr algn="ctr">
              <a:lnSpc>
                <a:spcPts val="6255"/>
              </a:lnSpc>
              <a:spcBef>
                <a:spcPct val="0"/>
              </a:spcBef>
            </a:pPr>
            <a:r>
              <a:rPr lang="en-US" sz="4500">
                <a:solidFill>
                  <a:srgbClr val="040404"/>
                </a:solidFill>
                <a:ea typeface="字由点字简宋" panose="00020600040101010101" charset="-122"/>
              </a:rPr>
              <a:t>矩阵</a:t>
            </a:r>
            <a:endParaRPr lang="en-US" sz="450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673049" y="395178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479551" y="121631"/>
            <a:ext cx="4959103" cy="4959103"/>
          </a:xfrm>
          <a:custGeom>
            <a:avLst/>
            <a:gdLst/>
            <a:ahLst/>
            <a:cxnLst/>
            <a:rect l="l" t="t" r="r" b="b"/>
            <a:pathLst>
              <a:path w="4959103" h="4959103">
                <a:moveTo>
                  <a:pt x="0" y="0"/>
                </a:moveTo>
                <a:lnTo>
                  <a:pt x="4959102" y="0"/>
                </a:lnTo>
                <a:lnTo>
                  <a:pt x="4959102" y="4959103"/>
                </a:lnTo>
                <a:lnTo>
                  <a:pt x="0" y="4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1292834" y="5943659"/>
            <a:ext cx="1836063" cy="1836063"/>
          </a:xfrm>
          <a:custGeom>
            <a:avLst/>
            <a:gdLst/>
            <a:ahLst/>
            <a:cxnLst/>
            <a:rect l="l" t="t" r="r" b="b"/>
            <a:pathLst>
              <a:path w="1836063" h="1836063">
                <a:moveTo>
                  <a:pt x="0" y="0"/>
                </a:moveTo>
                <a:lnTo>
                  <a:pt x="1836063" y="0"/>
                </a:lnTo>
                <a:lnTo>
                  <a:pt x="1836063" y="1836063"/>
                </a:lnTo>
                <a:lnTo>
                  <a:pt x="0" y="183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1815506" y="42121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7634" y="4855866"/>
            <a:ext cx="575268" cy="5752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586151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二、目标与解决方案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68315" y="9610331"/>
            <a:ext cx="5358388" cy="49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3365">
                <a:solidFill>
                  <a:srgbClr val="000000"/>
                </a:solidFill>
                <a:latin typeface="Playlist Script"/>
              </a:rPr>
              <a:t>Supercharge your time management</a:t>
            </a:r>
            <a:endParaRPr lang="en-US" sz="3365">
              <a:solidFill>
                <a:srgbClr val="000000"/>
              </a:solidFill>
              <a:latin typeface="Playlist Scrip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101215" y="1917167"/>
            <a:ext cx="11662089" cy="7364697"/>
          </a:xfrm>
          <a:custGeom>
            <a:avLst/>
            <a:gdLst/>
            <a:ahLst/>
            <a:cxnLst/>
            <a:rect l="l" t="t" r="r" b="b"/>
            <a:pathLst>
              <a:path w="11662089" h="7364697">
                <a:moveTo>
                  <a:pt x="0" y="0"/>
                </a:moveTo>
                <a:lnTo>
                  <a:pt x="11662090" y="0"/>
                </a:lnTo>
                <a:lnTo>
                  <a:pt x="11662090" y="7364697"/>
                </a:lnTo>
                <a:lnTo>
                  <a:pt x="0" y="7364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2432528">
            <a:off x="12985951" y="2814311"/>
            <a:ext cx="3554708" cy="2150598"/>
          </a:xfrm>
          <a:custGeom>
            <a:avLst/>
            <a:gdLst/>
            <a:ahLst/>
            <a:cxnLst/>
            <a:rect l="l" t="t" r="r" b="b"/>
            <a:pathLst>
              <a:path w="3554708" h="2150598">
                <a:moveTo>
                  <a:pt x="0" y="0"/>
                </a:moveTo>
                <a:lnTo>
                  <a:pt x="3554708" y="0"/>
                </a:lnTo>
                <a:lnTo>
                  <a:pt x="3554708" y="2150598"/>
                </a:lnTo>
                <a:lnTo>
                  <a:pt x="0" y="215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947509" y="4226322"/>
            <a:ext cx="2629376" cy="917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20"/>
              </a:lnSpc>
              <a:spcBef>
                <a:spcPct val="0"/>
              </a:spcBef>
            </a:pPr>
            <a:r>
              <a:rPr lang="en-US" sz="5410" dirty="0" err="1">
                <a:solidFill>
                  <a:srgbClr val="000000"/>
                </a:solidFill>
                <a:ea typeface="字由点字简宋" panose="00020600040101010101" charset="-122"/>
              </a:rPr>
              <a:t>月视图</a:t>
            </a:r>
            <a:endParaRPr lang="en-US" sz="5410" dirty="0">
              <a:solidFill>
                <a:srgbClr val="000000"/>
              </a:solidFill>
              <a:ea typeface="字由点字简宋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73049" y="395178"/>
            <a:ext cx="37921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Garet ExtraBold"/>
              </a:rPr>
              <a:t>WEEKIE</a:t>
            </a:r>
            <a:endParaRPr lang="en-US" sz="2000">
              <a:solidFill>
                <a:srgbClr val="040404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872654" y="2054567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4"/>
                </a:lnTo>
                <a:lnTo>
                  <a:pt x="0" y="13324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813710" y="-1902070"/>
            <a:ext cx="4129182" cy="4129182"/>
          </a:xfrm>
          <a:custGeom>
            <a:avLst/>
            <a:gdLst/>
            <a:ahLst/>
            <a:cxnLst/>
            <a:rect l="l" t="t" r="r" b="b"/>
            <a:pathLst>
              <a:path w="4129182" h="4129182">
                <a:moveTo>
                  <a:pt x="0" y="0"/>
                </a:moveTo>
                <a:lnTo>
                  <a:pt x="4129181" y="0"/>
                </a:lnTo>
                <a:lnTo>
                  <a:pt x="4129181" y="4129182"/>
                </a:lnTo>
                <a:lnTo>
                  <a:pt x="0" y="412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1165">
            <a:off x="2988502" y="139406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20"/>
                </a:lnTo>
                <a:lnTo>
                  <a:pt x="0" y="5036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3407081" y="806601"/>
            <a:ext cx="805238" cy="805238"/>
          </a:xfrm>
          <a:custGeom>
            <a:avLst/>
            <a:gdLst/>
            <a:ahLst/>
            <a:cxnLst/>
            <a:rect l="l" t="t" r="r" b="b"/>
            <a:pathLst>
              <a:path w="805238" h="805238">
                <a:moveTo>
                  <a:pt x="0" y="0"/>
                </a:moveTo>
                <a:lnTo>
                  <a:pt x="805238" y="0"/>
                </a:lnTo>
                <a:lnTo>
                  <a:pt x="805238" y="805237"/>
                </a:lnTo>
                <a:lnTo>
                  <a:pt x="0" y="80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572" y="1717239"/>
            <a:ext cx="568616" cy="5686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35523" y="3358494"/>
            <a:ext cx="9324077" cy="2258282"/>
            <a:chOff x="0" y="0"/>
            <a:chExt cx="2455724" cy="5947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55724" cy="594774"/>
            </a:xfrm>
            <a:custGeom>
              <a:avLst/>
              <a:gdLst/>
              <a:ahLst/>
              <a:cxnLst/>
              <a:rect l="l" t="t" r="r" b="b"/>
              <a:pathLst>
                <a:path w="2455724" h="594774">
                  <a:moveTo>
                    <a:pt x="24909" y="0"/>
                  </a:moveTo>
                  <a:lnTo>
                    <a:pt x="2430815" y="0"/>
                  </a:lnTo>
                  <a:cubicBezTo>
                    <a:pt x="2444572" y="0"/>
                    <a:pt x="2455724" y="11152"/>
                    <a:pt x="2455724" y="24909"/>
                  </a:cubicBezTo>
                  <a:lnTo>
                    <a:pt x="2455724" y="569864"/>
                  </a:lnTo>
                  <a:cubicBezTo>
                    <a:pt x="2455724" y="576471"/>
                    <a:pt x="2453100" y="582807"/>
                    <a:pt x="2448428" y="587478"/>
                  </a:cubicBezTo>
                  <a:cubicBezTo>
                    <a:pt x="2443757" y="592150"/>
                    <a:pt x="2437421" y="594774"/>
                    <a:pt x="2430815" y="594774"/>
                  </a:cubicBezTo>
                  <a:lnTo>
                    <a:pt x="24909" y="594774"/>
                  </a:lnTo>
                  <a:cubicBezTo>
                    <a:pt x="18303" y="594774"/>
                    <a:pt x="11967" y="592150"/>
                    <a:pt x="7296" y="587478"/>
                  </a:cubicBezTo>
                  <a:cubicBezTo>
                    <a:pt x="2624" y="582807"/>
                    <a:pt x="0" y="576471"/>
                    <a:pt x="0" y="569864"/>
                  </a:cubicBezTo>
                  <a:lnTo>
                    <a:pt x="0" y="24909"/>
                  </a:lnTo>
                  <a:cubicBezTo>
                    <a:pt x="0" y="18303"/>
                    <a:pt x="2624" y="11967"/>
                    <a:pt x="7296" y="7296"/>
                  </a:cubicBezTo>
                  <a:cubicBezTo>
                    <a:pt x="11967" y="2624"/>
                    <a:pt x="18303" y="0"/>
                    <a:pt x="24909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455724" cy="642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66186" y="5752828"/>
            <a:ext cx="9393415" cy="2195695"/>
            <a:chOff x="0" y="0"/>
            <a:chExt cx="2473986" cy="578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73986" cy="578290"/>
            </a:xfrm>
            <a:custGeom>
              <a:avLst/>
              <a:gdLst/>
              <a:ahLst/>
              <a:cxnLst/>
              <a:rect l="l" t="t" r="r" b="b"/>
              <a:pathLst>
                <a:path w="2473986" h="578290">
                  <a:moveTo>
                    <a:pt x="24726" y="0"/>
                  </a:moveTo>
                  <a:lnTo>
                    <a:pt x="2449260" y="0"/>
                  </a:lnTo>
                  <a:cubicBezTo>
                    <a:pt x="2462916" y="0"/>
                    <a:pt x="2473986" y="11070"/>
                    <a:pt x="2473986" y="24726"/>
                  </a:cubicBezTo>
                  <a:lnTo>
                    <a:pt x="2473986" y="553564"/>
                  </a:lnTo>
                  <a:cubicBezTo>
                    <a:pt x="2473986" y="567220"/>
                    <a:pt x="2462916" y="578290"/>
                    <a:pt x="2449260" y="578290"/>
                  </a:cubicBezTo>
                  <a:lnTo>
                    <a:pt x="24726" y="578290"/>
                  </a:lnTo>
                  <a:cubicBezTo>
                    <a:pt x="11070" y="578290"/>
                    <a:pt x="0" y="567220"/>
                    <a:pt x="0" y="553564"/>
                  </a:cubicBezTo>
                  <a:lnTo>
                    <a:pt x="0" y="24726"/>
                  </a:lnTo>
                  <a:cubicBezTo>
                    <a:pt x="0" y="11070"/>
                    <a:pt x="11070" y="0"/>
                    <a:pt x="24726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73986" cy="625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523591" y="8061887"/>
            <a:ext cx="9393415" cy="2056294"/>
            <a:chOff x="0" y="0"/>
            <a:chExt cx="2473986" cy="5415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73986" cy="541575"/>
            </a:xfrm>
            <a:custGeom>
              <a:avLst/>
              <a:gdLst/>
              <a:ahLst/>
              <a:cxnLst/>
              <a:rect l="l" t="t" r="r" b="b"/>
              <a:pathLst>
                <a:path w="2473986" h="541575">
                  <a:moveTo>
                    <a:pt x="24726" y="0"/>
                  </a:moveTo>
                  <a:lnTo>
                    <a:pt x="2449260" y="0"/>
                  </a:lnTo>
                  <a:cubicBezTo>
                    <a:pt x="2462916" y="0"/>
                    <a:pt x="2473986" y="11070"/>
                    <a:pt x="2473986" y="24726"/>
                  </a:cubicBezTo>
                  <a:lnTo>
                    <a:pt x="2473986" y="516850"/>
                  </a:lnTo>
                  <a:cubicBezTo>
                    <a:pt x="2473986" y="530505"/>
                    <a:pt x="2462916" y="541575"/>
                    <a:pt x="2449260" y="541575"/>
                  </a:cubicBezTo>
                  <a:lnTo>
                    <a:pt x="24726" y="541575"/>
                  </a:lnTo>
                  <a:cubicBezTo>
                    <a:pt x="11070" y="541575"/>
                    <a:pt x="0" y="530505"/>
                    <a:pt x="0" y="516850"/>
                  </a:cubicBezTo>
                  <a:lnTo>
                    <a:pt x="0" y="24726"/>
                  </a:lnTo>
                  <a:cubicBezTo>
                    <a:pt x="0" y="11070"/>
                    <a:pt x="11070" y="0"/>
                    <a:pt x="24726" y="0"/>
                  </a:cubicBez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473986" cy="589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id="21" name="Freeform 21"/>
          <p:cNvSpPr/>
          <p:nvPr/>
        </p:nvSpPr>
        <p:spPr>
          <a:xfrm rot="570998">
            <a:off x="15630470" y="-42560"/>
            <a:ext cx="2022470" cy="2665529"/>
          </a:xfrm>
          <a:custGeom>
            <a:avLst/>
            <a:gdLst/>
            <a:ahLst/>
            <a:cxnLst/>
            <a:rect l="l" t="t" r="r" b="b"/>
            <a:pathLst>
              <a:path w="2022470" h="2665529">
                <a:moveTo>
                  <a:pt x="0" y="0"/>
                </a:moveTo>
                <a:lnTo>
                  <a:pt x="2022471" y="0"/>
                </a:lnTo>
                <a:lnTo>
                  <a:pt x="2022471" y="2665529"/>
                </a:lnTo>
                <a:lnTo>
                  <a:pt x="0" y="2665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6960332"/>
            <a:ext cx="4184488" cy="3326668"/>
          </a:xfrm>
          <a:custGeom>
            <a:avLst/>
            <a:gdLst/>
            <a:ahLst/>
            <a:cxnLst/>
            <a:rect l="l" t="t" r="r" b="b"/>
            <a:pathLst>
              <a:path w="4184488" h="3326668">
                <a:moveTo>
                  <a:pt x="0" y="0"/>
                </a:moveTo>
                <a:lnTo>
                  <a:pt x="4184488" y="0"/>
                </a:lnTo>
                <a:lnTo>
                  <a:pt x="4184488" y="3326668"/>
                </a:lnTo>
                <a:lnTo>
                  <a:pt x="0" y="3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170653" y="168819"/>
            <a:ext cx="8114517" cy="9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sz="6690">
                <a:solidFill>
                  <a:srgbClr val="040404"/>
                </a:solidFill>
                <a:ea typeface="字由点字简宋" panose="00020600040101010101" charset="-122"/>
              </a:rPr>
              <a:t>三、用户与功能需求</a:t>
            </a:r>
            <a:endParaRPr lang="en-US" sz="6690">
              <a:solidFill>
                <a:srgbClr val="040404"/>
              </a:solidFill>
              <a:ea typeface="字由点字简宋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15673" y="563743"/>
            <a:ext cx="11256654" cy="384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0"/>
              </a:lnSpc>
            </a:pPr>
            <a:endParaRPr dirty="0"/>
          </a:p>
          <a:p>
            <a:pPr algn="just">
              <a:lnSpc>
                <a:spcPts val="2090"/>
              </a:lnSpc>
            </a:pPr>
            <a:endParaRPr dirty="0"/>
          </a:p>
          <a:p>
            <a:pPr algn="just">
              <a:lnSpc>
                <a:spcPts val="2610"/>
              </a:lnSpc>
            </a:pPr>
            <a:r>
              <a:rPr lang="en-US" sz="1450" spc="58" dirty="0">
                <a:solidFill>
                  <a:srgbClr val="040404"/>
                </a:solidFill>
                <a:latin typeface="Montserrat Semi-Bold" panose="00000700000000000000"/>
              </a:rPr>
              <a:t>      </a:t>
            </a:r>
            <a:endParaRPr lang="en-US" sz="1450" spc="58" dirty="0">
              <a:solidFill>
                <a:srgbClr val="040404"/>
              </a:solidFill>
              <a:latin typeface="Montserrat Semi-Bold" panose="00000700000000000000"/>
            </a:endParaRPr>
          </a:p>
          <a:p>
            <a:pPr algn="just">
              <a:lnSpc>
                <a:spcPts val="5130"/>
              </a:lnSpc>
            </a:pPr>
            <a:r>
              <a:rPr lang="en-US" sz="2850" b="1" spc="114" dirty="0">
                <a:solidFill>
                  <a:srgbClr val="040404"/>
                </a:solidFill>
                <a:latin typeface="+mn-ea"/>
              </a:rPr>
              <a:t>     weekie的目标用户群体主要包括高中生、大学生、企业职员和科研人员。这些用户通常需要处理多样化的任务和日程，且对时间管理有较高的需求。特别是：</a:t>
            </a:r>
            <a:endParaRPr lang="en-US" sz="2850" b="1" spc="114" dirty="0">
              <a:solidFill>
                <a:srgbClr val="040404"/>
              </a:solidFill>
              <a:latin typeface="+mn-ea"/>
            </a:endParaRPr>
          </a:p>
          <a:p>
            <a:pPr algn="just">
              <a:lnSpc>
                <a:spcPts val="2090"/>
              </a:lnSpc>
            </a:pPr>
            <a:endParaRPr lang="en-US" sz="2850" spc="11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2090"/>
              </a:lnSpc>
            </a:pPr>
            <a:endParaRPr lang="en-US" sz="2850" spc="11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just">
              <a:lnSpc>
                <a:spcPts val="2090"/>
              </a:lnSpc>
            </a:pPr>
            <a:endParaRPr lang="en-US" sz="2850" spc="11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  <a:p>
            <a:pPr algn="r">
              <a:lnSpc>
                <a:spcPts val="2090"/>
              </a:lnSpc>
            </a:pPr>
            <a:endParaRPr lang="en-US" sz="2850" spc="114" dirty="0">
              <a:solidFill>
                <a:srgbClr val="040404"/>
              </a:solidFill>
              <a:latin typeface="Montserrat Semi-Bold" panose="00000700000000000000"/>
              <a:ea typeface="Montserrat Semi-Bold" panose="000007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07630" y="3310869"/>
            <a:ext cx="8016026" cy="234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"/>
              </a:lnSpc>
            </a:p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040404"/>
                </a:solidFill>
                <a:latin typeface="字由点字简宋" panose="00020600040101010101" charset="-122"/>
              </a:rPr>
              <a:t>  </a:t>
            </a:r>
            <a:r>
              <a:rPr lang="en-US" sz="290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高中生和大学生：他们需要管理课程、作业、考试和社交活动等多种日程。weekie的课程表功能和任务管理将对他们极为有用。</a:t>
            </a:r>
            <a:endParaRPr lang="en-US" sz="290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3335"/>
              </a:lnSpc>
              <a:spcBef>
                <a:spcPct val="0"/>
              </a:spcBef>
            </a:pPr>
            <a:endParaRPr lang="en-US" sz="290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845147" y="5569151"/>
            <a:ext cx="8597705" cy="234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"/>
              </a:lnSpc>
            </a:pPr>
          </a:p>
          <a:p>
            <a:pPr algn="just">
              <a:lnSpc>
                <a:spcPts val="4030"/>
              </a:lnSpc>
            </a:pPr>
            <a:r>
              <a:rPr lang="en-US" sz="2900">
                <a:solidFill>
                  <a:srgbClr val="040404"/>
                </a:solidFill>
                <a:latin typeface="字由点字简宋" panose="00020600040101010101" charset="-122"/>
              </a:rPr>
              <a:t>   </a:t>
            </a:r>
            <a:r>
              <a:rPr lang="en-US" sz="290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企业职员：他们面临工作任务、会议、项目截止日期等多重时间压力。weekie通过提供清晰的时间视图和任务优先级帮助他们有效规划工作。</a:t>
            </a:r>
            <a:endParaRPr lang="en-US" sz="290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  <a:p>
            <a:pPr algn="just">
              <a:lnSpc>
                <a:spcPts val="3335"/>
              </a:lnSpc>
              <a:spcBef>
                <a:spcPct val="0"/>
              </a:spcBef>
            </a:pPr>
            <a:endParaRPr lang="en-US" sz="290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845147" y="8282528"/>
            <a:ext cx="9003032" cy="150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  <a:spcBef>
                <a:spcPct val="0"/>
              </a:spcBef>
            </a:pPr>
            <a:r>
              <a:rPr lang="en-US" sz="2900" dirty="0">
                <a:solidFill>
                  <a:srgbClr val="F7F2E8"/>
                </a:solidFill>
                <a:latin typeface="字由点字简宋" panose="00020600040101010101" charset="-122"/>
              </a:rPr>
              <a:t>   </a:t>
            </a:r>
            <a:r>
              <a:rPr lang="en-US" sz="2900" dirty="0" err="1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科研人员：需要管理研究项目、实验、论文撰写和学术会议等，WEEKIE的整合功能能帮助他们合理分配时间，提高研究效率</a:t>
            </a:r>
            <a:r>
              <a:rPr lang="en-US" sz="2900" dirty="0">
                <a:solidFill>
                  <a:srgbClr val="F7F2E8"/>
                </a:solidFill>
                <a:latin typeface="字由点字简宋" panose="00020600040101010101" charset="-122"/>
                <a:ea typeface="字由点字简宋" panose="00020600040101010101" charset="-122"/>
              </a:rPr>
              <a:t>。</a:t>
            </a:r>
            <a:endParaRPr lang="en-US" sz="2900" dirty="0">
              <a:solidFill>
                <a:srgbClr val="F7F2E8"/>
              </a:solidFill>
              <a:latin typeface="字由点字简宋" panose="00020600040101010101" charset="-122"/>
              <a:ea typeface="字由点字简宋" panose="0002060004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WPS 演示</Application>
  <PresentationFormat>自定义</PresentationFormat>
  <Paragraphs>156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League Spartan</vt:lpstr>
      <vt:lpstr>Chewy</vt:lpstr>
      <vt:lpstr>Playlist Script</vt:lpstr>
      <vt:lpstr>Garet ExtraBold</vt:lpstr>
      <vt:lpstr>字由点字简宋</vt:lpstr>
      <vt:lpstr>Montserrat Semi-Bold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Grey Minimal Modern Company Profile Presentation</dc:title>
  <dc:creator>ye'jue</dc:creator>
  <cp:lastModifiedBy>集</cp:lastModifiedBy>
  <cp:revision>6</cp:revision>
  <dcterms:created xsi:type="dcterms:W3CDTF">2006-08-16T00:00:00Z</dcterms:created>
  <dcterms:modified xsi:type="dcterms:W3CDTF">2024-05-16T02:33:35Z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AA503631230C40D7865EF14B272AE4E2_13</vt:lpwstr>
  </property>
  <property fmtid="{D5CDD505-2E9C-101B-9397-08002B2CF9AE}" pid="3" name="KSOProductBuildVer">
    <vt:lpwstr>2052-12.1.0.16729</vt:lpwstr>
  </property>
</Properties>
</file>